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2"/>
  </p:sldMasterIdLst>
  <p:notesMasterIdLst>
    <p:notesMasterId r:id="rId84"/>
  </p:notesMasterIdLst>
  <p:handoutMasterIdLst>
    <p:handoutMasterId r:id="rId85"/>
  </p:handoutMasterIdLst>
  <p:sldIdLst>
    <p:sldId id="256" r:id="rId3"/>
    <p:sldId id="281" r:id="rId4"/>
    <p:sldId id="280" r:id="rId5"/>
    <p:sldId id="277" r:id="rId6"/>
    <p:sldId id="263" r:id="rId7"/>
    <p:sldId id="265" r:id="rId8"/>
    <p:sldId id="264" r:id="rId9"/>
    <p:sldId id="339" r:id="rId10"/>
    <p:sldId id="340" r:id="rId11"/>
    <p:sldId id="341" r:id="rId12"/>
    <p:sldId id="335" r:id="rId13"/>
    <p:sldId id="300" r:id="rId14"/>
    <p:sldId id="301" r:id="rId15"/>
    <p:sldId id="273" r:id="rId16"/>
    <p:sldId id="302" r:id="rId17"/>
    <p:sldId id="274" r:id="rId18"/>
    <p:sldId id="303" r:id="rId19"/>
    <p:sldId id="337" r:id="rId20"/>
    <p:sldId id="338" r:id="rId21"/>
    <p:sldId id="306" r:id="rId22"/>
    <p:sldId id="304" r:id="rId23"/>
    <p:sldId id="269" r:id="rId24"/>
    <p:sldId id="305" r:id="rId25"/>
    <p:sldId id="270" r:id="rId26"/>
    <p:sldId id="275" r:id="rId27"/>
    <p:sldId id="307" r:id="rId28"/>
    <p:sldId id="308" r:id="rId29"/>
    <p:sldId id="276" r:id="rId30"/>
    <p:sldId id="309" r:id="rId31"/>
    <p:sldId id="271" r:id="rId32"/>
    <p:sldId id="310" r:id="rId33"/>
    <p:sldId id="311" r:id="rId34"/>
    <p:sldId id="312" r:id="rId35"/>
    <p:sldId id="313" r:id="rId36"/>
    <p:sldId id="314" r:id="rId37"/>
    <p:sldId id="315" r:id="rId38"/>
    <p:sldId id="318" r:id="rId39"/>
    <p:sldId id="319" r:id="rId40"/>
    <p:sldId id="316" r:id="rId41"/>
    <p:sldId id="317" r:id="rId42"/>
    <p:sldId id="347" r:id="rId43"/>
    <p:sldId id="320" r:id="rId44"/>
    <p:sldId id="321" r:id="rId45"/>
    <p:sldId id="322" r:id="rId46"/>
    <p:sldId id="324" r:id="rId47"/>
    <p:sldId id="346" r:id="rId48"/>
    <p:sldId id="332" r:id="rId49"/>
    <p:sldId id="333" r:id="rId50"/>
    <p:sldId id="334" r:id="rId51"/>
    <p:sldId id="336" r:id="rId52"/>
    <p:sldId id="282" r:id="rId53"/>
    <p:sldId id="299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291" r:id="rId63"/>
    <p:sldId id="343" r:id="rId64"/>
    <p:sldId id="342" r:id="rId65"/>
    <p:sldId id="345" r:id="rId66"/>
    <p:sldId id="292" r:id="rId67"/>
    <p:sldId id="293" r:id="rId68"/>
    <p:sldId id="294" r:id="rId69"/>
    <p:sldId id="295" r:id="rId70"/>
    <p:sldId id="296" r:id="rId71"/>
    <p:sldId id="297" r:id="rId72"/>
    <p:sldId id="298" r:id="rId73"/>
    <p:sldId id="344" r:id="rId74"/>
    <p:sldId id="331" r:id="rId75"/>
    <p:sldId id="325" r:id="rId76"/>
    <p:sldId id="326" r:id="rId77"/>
    <p:sldId id="327" r:id="rId78"/>
    <p:sldId id="328" r:id="rId79"/>
    <p:sldId id="329" r:id="rId80"/>
    <p:sldId id="330" r:id="rId81"/>
    <p:sldId id="348" r:id="rId82"/>
    <p:sldId id="278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BEEF6-B997-4B5B-B1B0-CE527F581A83}" type="datetimeFigureOut">
              <a:rPr lang="en-US" smtClean="0"/>
              <a:pPr/>
              <a:t>8/9/2010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CE649-2D99-4090-A43E-AB9350B80CA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52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C24FB-9FF2-4B3C-A977-923E2ADE5719}" type="datetimeFigureOut">
              <a:rPr lang="en-US" smtClean="0"/>
              <a:pPr/>
              <a:t>8/9/2010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147FA-3FD6-4031-95DE-04146A18DB5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62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BFDC1-46A2-49B0-9DB4-9BD727177115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BFDC1-46A2-49B0-9DB4-9BD727177115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BFDC1-46A2-49B0-9DB4-9BD727177115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B97C-E448-4B3B-942D-EDDFC69CC4B6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8/9/2010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7F1E-611D-1047-90A2-A159DEAF4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8/9/2010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8/9/2010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8/9/2010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8/9/2010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Storage for the DBA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Denny Cherry</a:t>
            </a:r>
          </a:p>
          <a:p>
            <a:r>
              <a:rPr lang="en-US" dirty="0" smtClean="0"/>
              <a:t>Manager of Information Systems</a:t>
            </a:r>
            <a:endParaRPr lang="en-US" dirty="0"/>
          </a:p>
          <a:p>
            <a:r>
              <a:rPr lang="en-US" dirty="0" smtClean="0"/>
              <a:t>mrdenny@mrdenny.com</a:t>
            </a:r>
            <a:endParaRPr lang="en-US" dirty="0"/>
          </a:p>
          <a:p>
            <a:r>
              <a:rPr lang="en-US" dirty="0" smtClean="0"/>
              <a:t>MVP, MCSA</a:t>
            </a:r>
            <a:r>
              <a:rPr lang="en-US" dirty="0"/>
              <a:t>, MCDBA, MCTS, MCITP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 Physical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75" y="2539438"/>
            <a:ext cx="7333026" cy="300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3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introduced by some vendors</a:t>
            </a:r>
          </a:p>
          <a:p>
            <a:r>
              <a:rPr lang="en-US" dirty="0" smtClean="0"/>
              <a:t>Either EFDs or flash card used as secondary cache</a:t>
            </a:r>
          </a:p>
          <a:p>
            <a:r>
              <a:rPr lang="en-US" dirty="0" smtClean="0"/>
              <a:t>High cost</a:t>
            </a:r>
          </a:p>
          <a:p>
            <a:r>
              <a:rPr lang="en-US" dirty="0" smtClean="0"/>
              <a:t>High performance</a:t>
            </a:r>
          </a:p>
          <a:p>
            <a:r>
              <a:rPr lang="en-US" dirty="0" smtClean="0"/>
              <a:t>Some vendors provide redundancy with cache, some don’t.</a:t>
            </a:r>
          </a:p>
          <a:p>
            <a:r>
              <a:rPr lang="en-US" dirty="0" smtClean="0"/>
              <a:t>Some vendors provide for read only, some read write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150" y="5067292"/>
            <a:ext cx="1558834" cy="103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9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8148E-6 L 1.24723 0.00185 L 1.25713 -0.67431 L -0.04999 -0.0382 L -0.06145 -0.75047 L 0.36286 0.2743 L 1.16858 0.28958 L 1.2014 -0.22477 L -0.06145 -0.23426 L -0.0328 -0.76389 L 1.25435 -0.7676 L 1.2514 0.12176 L -0.06718 -0.27431 " pathEditMode="relative" ptsTypes="AAAAAAAAAAAAA">
                                      <p:cBhvr>
                                        <p:cTn id="6" dur="1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RAID 0</a:t>
            </a:r>
          </a:p>
          <a:p>
            <a:pPr lvl="1"/>
            <a:r>
              <a:rPr lang="en-US" dirty="0" smtClean="0"/>
              <a:t>Straight Stripe</a:t>
            </a:r>
          </a:p>
          <a:p>
            <a:pPr lvl="1"/>
            <a:r>
              <a:rPr lang="en-US" dirty="0" smtClean="0"/>
              <a:t>No redundancy</a:t>
            </a:r>
          </a:p>
          <a:p>
            <a:pPr lvl="1"/>
            <a:r>
              <a:rPr lang="en-US" dirty="0" smtClean="0"/>
              <a:t>Very fast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Any disk failure looses data</a:t>
            </a:r>
          </a:p>
          <a:p>
            <a:pPr lvl="1"/>
            <a:r>
              <a:rPr lang="en-US" dirty="0" smtClean="0"/>
              <a:t>Can not survive no disks failures</a:t>
            </a:r>
          </a:p>
          <a:p>
            <a:pPr lvl="1"/>
            <a:r>
              <a:rPr lang="en-US" dirty="0" smtClean="0"/>
              <a:t>Requires 2 or more disks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RAID 1</a:t>
            </a:r>
          </a:p>
          <a:p>
            <a:pPr lvl="1"/>
            <a:r>
              <a:rPr lang="en-US" dirty="0"/>
              <a:t>Full Mirror of data</a:t>
            </a:r>
          </a:p>
          <a:p>
            <a:pPr lvl="1"/>
            <a:r>
              <a:rPr lang="en-US" dirty="0"/>
              <a:t>No performance </a:t>
            </a:r>
            <a:r>
              <a:rPr lang="en-US" dirty="0" smtClean="0"/>
              <a:t>Benefit</a:t>
            </a:r>
          </a:p>
          <a:p>
            <a:pPr lvl="1"/>
            <a:r>
              <a:rPr lang="en-US" dirty="0" smtClean="0"/>
              <a:t>High Cost</a:t>
            </a:r>
          </a:p>
          <a:p>
            <a:pPr lvl="1"/>
            <a:r>
              <a:rPr lang="en-US" dirty="0" smtClean="0"/>
              <a:t>Requires 2 disks</a:t>
            </a:r>
          </a:p>
          <a:p>
            <a:pPr lvl="1"/>
            <a:r>
              <a:rPr lang="en-US" dirty="0" smtClean="0"/>
              <a:t>Can survive 1 disk failure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RAID 0+1</a:t>
            </a:r>
          </a:p>
          <a:p>
            <a:pPr lvl="1"/>
            <a:r>
              <a:rPr lang="en-US" dirty="0" smtClean="0"/>
              <a:t>Drives Striped, then Stripes Mirrored</a:t>
            </a:r>
          </a:p>
          <a:p>
            <a:pPr lvl="1"/>
            <a:r>
              <a:rPr lang="en-US" dirty="0" smtClean="0"/>
              <a:t>High Cost</a:t>
            </a:r>
          </a:p>
          <a:p>
            <a:pPr lvl="1"/>
            <a:r>
              <a:rPr lang="en-US" dirty="0" smtClean="0"/>
              <a:t>High Performance</a:t>
            </a:r>
          </a:p>
          <a:p>
            <a:pPr lvl="1"/>
            <a:r>
              <a:rPr lang="en-US" dirty="0"/>
              <a:t>Requires 2 disks</a:t>
            </a:r>
          </a:p>
          <a:p>
            <a:pPr lvl="1"/>
            <a:r>
              <a:rPr lang="en-US" dirty="0"/>
              <a:t>Requires an even number of </a:t>
            </a:r>
            <a:r>
              <a:rPr lang="en-US" dirty="0" smtClean="0"/>
              <a:t>disks</a:t>
            </a:r>
          </a:p>
          <a:p>
            <a:pPr lvl="1"/>
            <a:r>
              <a:rPr lang="en-US" dirty="0" smtClean="0"/>
              <a:t>Can survive 1 spindle failure</a:t>
            </a:r>
          </a:p>
          <a:p>
            <a:pPr lvl="1"/>
            <a:r>
              <a:rPr lang="en-US" dirty="0" smtClean="0"/>
              <a:t>May survive multiple spindle failure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RAID 10 (aka 1+0)</a:t>
            </a:r>
          </a:p>
          <a:p>
            <a:pPr lvl="1"/>
            <a:r>
              <a:rPr lang="en-US" dirty="0"/>
              <a:t>Drives Mirrored, then Mirrors Striped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2 disks</a:t>
            </a:r>
          </a:p>
          <a:p>
            <a:pPr lvl="1"/>
            <a:r>
              <a:rPr lang="en-US" dirty="0"/>
              <a:t>Requires an even number of </a:t>
            </a:r>
            <a:r>
              <a:rPr lang="en-US" dirty="0" smtClean="0"/>
              <a:t>disks</a:t>
            </a:r>
          </a:p>
          <a:p>
            <a:pPr lvl="1"/>
            <a:r>
              <a:rPr lang="en-US" dirty="0"/>
              <a:t>Can survive 1 spindle failure</a:t>
            </a:r>
          </a:p>
          <a:p>
            <a:pPr lvl="1"/>
            <a:r>
              <a:rPr lang="en-US" dirty="0"/>
              <a:t>May survive multiple spindle failure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RAID 5</a:t>
            </a:r>
          </a:p>
          <a:p>
            <a:pPr lvl="1"/>
            <a:r>
              <a:rPr lang="en-US" dirty="0" smtClean="0"/>
              <a:t>Stripe with single </a:t>
            </a:r>
            <a:r>
              <a:rPr lang="en-US" dirty="0"/>
              <a:t>p</a:t>
            </a:r>
            <a:r>
              <a:rPr lang="en-US" dirty="0" smtClean="0"/>
              <a:t>arity drive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Good performance</a:t>
            </a:r>
          </a:p>
          <a:p>
            <a:pPr lvl="1"/>
            <a:r>
              <a:rPr lang="en-US" dirty="0" smtClean="0"/>
              <a:t>Write penalty</a:t>
            </a:r>
          </a:p>
          <a:p>
            <a:pPr lvl="1"/>
            <a:r>
              <a:rPr lang="en-US" dirty="0" smtClean="0"/>
              <a:t>Can survive a single drive failure</a:t>
            </a:r>
          </a:p>
          <a:p>
            <a:pPr lvl="1"/>
            <a:r>
              <a:rPr lang="en-US" dirty="0" smtClean="0"/>
              <a:t>Requires at least 3 disks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RAID 6</a:t>
            </a:r>
          </a:p>
          <a:p>
            <a:pPr lvl="1"/>
            <a:r>
              <a:rPr lang="en-US" dirty="0"/>
              <a:t>Stripe with two parity drives</a:t>
            </a:r>
          </a:p>
          <a:p>
            <a:pPr lvl="1"/>
            <a:r>
              <a:rPr lang="en-US" dirty="0"/>
              <a:t>Slightly higher cost per gig than RAID 5, good performance</a:t>
            </a:r>
          </a:p>
          <a:p>
            <a:pPr lvl="1"/>
            <a:r>
              <a:rPr lang="en-US" dirty="0"/>
              <a:t>Same write penalty as RAID </a:t>
            </a:r>
            <a:r>
              <a:rPr lang="en-US" dirty="0" smtClean="0"/>
              <a:t>5</a:t>
            </a:r>
          </a:p>
          <a:p>
            <a:pPr lvl="1"/>
            <a:r>
              <a:rPr lang="en-US" dirty="0" smtClean="0"/>
              <a:t>Can survive 2 disk failures</a:t>
            </a:r>
          </a:p>
          <a:p>
            <a:pPr lvl="1"/>
            <a:r>
              <a:rPr lang="en-US" dirty="0" smtClean="0"/>
              <a:t>Requires at least 4 disks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correct choice?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Logs, </a:t>
            </a:r>
            <a:r>
              <a:rPr lang="en-US" dirty="0" err="1" smtClean="0"/>
              <a:t>TempDB</a:t>
            </a:r>
            <a:r>
              <a:rPr lang="en-US" dirty="0" smtClean="0"/>
              <a:t> – RAID 1, 10, 0+1</a:t>
            </a:r>
          </a:p>
          <a:p>
            <a:r>
              <a:rPr lang="en-US" dirty="0" smtClean="0"/>
              <a:t>System Databases – RAID 5, 6</a:t>
            </a:r>
          </a:p>
          <a:p>
            <a:r>
              <a:rPr lang="en-US" dirty="0" smtClean="0"/>
              <a:t>Backups – RAID 5, 6</a:t>
            </a:r>
          </a:p>
          <a:p>
            <a:r>
              <a:rPr lang="en-US" dirty="0" smtClean="0"/>
              <a:t>User Data – RAID 5</a:t>
            </a:r>
          </a:p>
          <a:p>
            <a:r>
              <a:rPr lang="en-US" dirty="0" smtClean="0"/>
              <a:t>Indexes – RAID 5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switch 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5 to 10 (or 0+1)?</a:t>
            </a:r>
          </a:p>
          <a:p>
            <a:pPr lvl="1"/>
            <a:r>
              <a:rPr lang="en-US" dirty="0" smtClean="0"/>
              <a:t>Over 10% data change (30% on EMC storage)</a:t>
            </a:r>
          </a:p>
          <a:p>
            <a:pPr lvl="1"/>
            <a:r>
              <a:rPr lang="en-US" dirty="0" smtClean="0"/>
              <a:t>High writes</a:t>
            </a:r>
          </a:p>
          <a:p>
            <a:pPr lvl="1"/>
            <a:r>
              <a:rPr lang="en-US" dirty="0" smtClean="0"/>
              <a:t>Cache is force flushing</a:t>
            </a:r>
          </a:p>
          <a:p>
            <a:r>
              <a:rPr lang="en-US" dirty="0" smtClean="0"/>
              <a:t>From 5 to 6?</a:t>
            </a:r>
          </a:p>
          <a:p>
            <a:pPr lvl="1"/>
            <a:r>
              <a:rPr lang="en-US" dirty="0" smtClean="0"/>
              <a:t>Disks fail often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to be clear 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2024526"/>
            <a:ext cx="5930540" cy="403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1206" y="5984572"/>
            <a:ext cx="5564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1548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80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Time is Money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56" y="2531883"/>
            <a:ext cx="5503817" cy="367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77440" y="6309360"/>
            <a:ext cx="394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http://www.flickr.com/photos/21560098@N06/3832712784/</a:t>
            </a:r>
          </a:p>
        </p:txBody>
      </p:sp>
    </p:spTree>
    <p:extLst>
      <p:ext uri="{BB962C8B-B14F-4D97-AF65-F5344CB8AC3E}">
        <p14:creationId xmlns:p14="http://schemas.microsoft.com/office/powerpoint/2010/main" val="28112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 0</a:t>
            </a:r>
          </a:p>
          <a:p>
            <a:pPr lvl="1"/>
            <a:r>
              <a:rPr lang="en-US" dirty="0"/>
              <a:t>Enterprise Flash Disks low capacity drives</a:t>
            </a:r>
          </a:p>
          <a:p>
            <a:pPr lvl="1"/>
            <a:r>
              <a:rPr lang="en-US" dirty="0"/>
              <a:t>Very high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high speed storage</a:t>
            </a:r>
          </a:p>
          <a:p>
            <a:pPr lvl="1"/>
            <a:r>
              <a:rPr lang="en-US" dirty="0" smtClean="0"/>
              <a:t>Great for Databases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Tier 1</a:t>
            </a:r>
          </a:p>
          <a:p>
            <a:pPr lvl="1"/>
            <a:r>
              <a:rPr lang="en-US" dirty="0" smtClean="0"/>
              <a:t>15k RPM </a:t>
            </a:r>
            <a:r>
              <a:rPr lang="en-US" dirty="0" err="1" smtClean="0"/>
              <a:t>Fibre</a:t>
            </a:r>
            <a:r>
              <a:rPr lang="en-US" dirty="0" smtClean="0"/>
              <a:t> Channel low </a:t>
            </a:r>
            <a:r>
              <a:rPr lang="en-US" dirty="0"/>
              <a:t>capacity </a:t>
            </a:r>
            <a:r>
              <a:rPr lang="en-US" dirty="0" smtClean="0"/>
              <a:t>drives</a:t>
            </a:r>
          </a:p>
          <a:p>
            <a:pPr lvl="1"/>
            <a:r>
              <a:rPr lang="en-US" dirty="0" smtClean="0"/>
              <a:t>High cost, high speed storage</a:t>
            </a:r>
          </a:p>
          <a:p>
            <a:pPr lvl="1"/>
            <a:r>
              <a:rPr lang="en-US" dirty="0" smtClean="0"/>
              <a:t>Great for Databases, Exchange, Virtual Machines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 2</a:t>
            </a:r>
          </a:p>
          <a:p>
            <a:pPr lvl="1"/>
            <a:r>
              <a:rPr lang="en-US" dirty="0"/>
              <a:t>10k RPM </a:t>
            </a:r>
            <a:r>
              <a:rPr lang="en-US" dirty="0" err="1"/>
              <a:t>Fibre</a:t>
            </a:r>
            <a:r>
              <a:rPr lang="en-US" dirty="0"/>
              <a:t> Channel medium capacity drives</a:t>
            </a:r>
          </a:p>
          <a:p>
            <a:pPr lvl="1"/>
            <a:r>
              <a:rPr lang="en-US" dirty="0"/>
              <a:t>Medium cost, medium speed storage</a:t>
            </a:r>
          </a:p>
          <a:p>
            <a:pPr lvl="1"/>
            <a:r>
              <a:rPr lang="en-US" dirty="0" smtClean="0"/>
              <a:t>Great for File </a:t>
            </a:r>
            <a:r>
              <a:rPr lang="en-US" dirty="0"/>
              <a:t>Servers, Database Archives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 3</a:t>
            </a:r>
          </a:p>
          <a:p>
            <a:pPr lvl="1"/>
            <a:r>
              <a:rPr lang="en-US" dirty="0" smtClean="0"/>
              <a:t>7.2/5.4k RPM SATA/SAS </a:t>
            </a:r>
            <a:r>
              <a:rPr lang="en-US" dirty="0"/>
              <a:t>high capacity </a:t>
            </a:r>
            <a:r>
              <a:rPr lang="en-US" dirty="0" smtClean="0"/>
              <a:t>drives</a:t>
            </a:r>
          </a:p>
          <a:p>
            <a:pPr lvl="1"/>
            <a:r>
              <a:rPr lang="en-US" dirty="0" smtClean="0"/>
              <a:t>Low cost</a:t>
            </a:r>
            <a:r>
              <a:rPr lang="en-US" dirty="0"/>
              <a:t>, </a:t>
            </a:r>
            <a:r>
              <a:rPr lang="en-US" dirty="0" smtClean="0"/>
              <a:t>low speed storage</a:t>
            </a:r>
          </a:p>
          <a:p>
            <a:pPr lvl="1"/>
            <a:r>
              <a:rPr lang="en-US" dirty="0" smtClean="0"/>
              <a:t>Great for Backups, Archives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072847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/>
              <a:t>Can improve SQL disk performance up to 100%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(64 1k blocks/64k IO)=100% of IO is impacted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Must be done before data is put on the disk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Windows </a:t>
            </a:r>
            <a:r>
              <a:rPr lang="en-US" sz="3000" dirty="0"/>
              <a:t>2000 </a:t>
            </a:r>
            <a:r>
              <a:rPr lang="en-US" sz="3000" dirty="0" smtClean="0"/>
              <a:t>- </a:t>
            </a:r>
            <a:r>
              <a:rPr lang="en-US" sz="3000" dirty="0" err="1"/>
              <a:t>Diskpar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/>
              <a:t>Windows </a:t>
            </a:r>
            <a:r>
              <a:rPr lang="en-US" sz="3000" dirty="0" smtClean="0"/>
              <a:t>2003 - </a:t>
            </a:r>
            <a:r>
              <a:rPr lang="en-US" sz="3000" dirty="0" err="1" smtClean="0"/>
              <a:t>Diskpart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/>
              <a:t>Windows 2008 - Automatic</a:t>
            </a:r>
          </a:p>
          <a:p>
            <a:endParaRPr lang="en-US" sz="300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Alignment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1894112" y="2066440"/>
            <a:ext cx="5486399" cy="3794557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38821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Speeds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 end ports – 2-8 Gigs</a:t>
            </a:r>
          </a:p>
          <a:p>
            <a:pPr lvl="1"/>
            <a:r>
              <a:rPr lang="en-US" dirty="0" smtClean="0"/>
              <a:t>Ports the clients use to connect to the storage array</a:t>
            </a:r>
          </a:p>
          <a:p>
            <a:r>
              <a:rPr lang="en-US" dirty="0" smtClean="0"/>
              <a:t>Back end ports – 1-20 Gigs</a:t>
            </a:r>
          </a:p>
          <a:p>
            <a:pPr lvl="1"/>
            <a:r>
              <a:rPr lang="en-US" dirty="0" smtClean="0"/>
              <a:t>Ports the controller uses to talk to other components within the array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Spindle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Enterprise Flash Disks (EFDs)</a:t>
            </a:r>
          </a:p>
          <a:p>
            <a:pPr lvl="1"/>
            <a:r>
              <a:rPr lang="en-US" dirty="0"/>
              <a:t>Newest </a:t>
            </a:r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4 Gig Buss Speed</a:t>
            </a:r>
          </a:p>
          <a:p>
            <a:pPr lvl="1"/>
            <a:r>
              <a:rPr lang="en-US" dirty="0" smtClean="0"/>
              <a:t>Up to 30k IO per spindle</a:t>
            </a:r>
          </a:p>
          <a:p>
            <a:r>
              <a:rPr lang="en-US" dirty="0" smtClean="0"/>
              <a:t>Fiber Channel (FC)</a:t>
            </a:r>
          </a:p>
          <a:p>
            <a:pPr lvl="1"/>
            <a:r>
              <a:rPr lang="en-US" dirty="0" smtClean="0"/>
              <a:t>2-4 Gig bus speeds</a:t>
            </a:r>
          </a:p>
          <a:p>
            <a:pPr lvl="1"/>
            <a:r>
              <a:rPr lang="en-US" dirty="0" smtClean="0"/>
              <a:t>10k-15k RPM</a:t>
            </a:r>
          </a:p>
          <a:p>
            <a:pPr lvl="1"/>
            <a:r>
              <a:rPr lang="en-US" dirty="0" smtClean="0"/>
              <a:t>Up to ~300 IO per spindle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Spindle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SCSI</a:t>
            </a:r>
          </a:p>
          <a:p>
            <a:pPr lvl="1"/>
            <a:r>
              <a:rPr lang="en-US" dirty="0"/>
              <a:t>Older </a:t>
            </a:r>
            <a:r>
              <a:rPr lang="en-US" dirty="0" smtClean="0"/>
              <a:t>Technology</a:t>
            </a:r>
            <a:endParaRPr lang="en-US" dirty="0"/>
          </a:p>
          <a:p>
            <a:pPr lvl="1"/>
            <a:r>
              <a:rPr lang="en-US" dirty="0" smtClean="0"/>
              <a:t>1-2 Gig Bus Speed</a:t>
            </a:r>
          </a:p>
          <a:p>
            <a:pPr lvl="1"/>
            <a:r>
              <a:rPr lang="en-US" dirty="0" smtClean="0"/>
              <a:t>Up to 200 IO per spindle</a:t>
            </a:r>
          </a:p>
          <a:p>
            <a:pPr lvl="1"/>
            <a:r>
              <a:rPr lang="en-US" dirty="0" smtClean="0"/>
              <a:t>Up to 10k RPM</a:t>
            </a:r>
            <a:endParaRPr lang="en-US" dirty="0"/>
          </a:p>
          <a:p>
            <a:r>
              <a:rPr lang="en-US" dirty="0"/>
              <a:t>SATA</a:t>
            </a:r>
          </a:p>
          <a:p>
            <a:pPr lvl="1"/>
            <a:r>
              <a:rPr lang="en-US" dirty="0"/>
              <a:t>Newer </a:t>
            </a:r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1-4 Gig buss speed</a:t>
            </a:r>
          </a:p>
          <a:p>
            <a:pPr lvl="1"/>
            <a:r>
              <a:rPr lang="en-US" dirty="0" smtClean="0"/>
              <a:t>Up to 200 IO per spindle</a:t>
            </a:r>
          </a:p>
          <a:p>
            <a:pPr lvl="1"/>
            <a:r>
              <a:rPr lang="en-US" dirty="0" smtClean="0"/>
              <a:t>7200 RPM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Arrays</a:t>
            </a:r>
          </a:p>
          <a:p>
            <a:r>
              <a:rPr lang="en-US" dirty="0" smtClean="0"/>
              <a:t>Storage Networks</a:t>
            </a:r>
          </a:p>
          <a:p>
            <a:r>
              <a:rPr lang="en-US" dirty="0" smtClean="0"/>
              <a:t>Virtualizing SQL Servers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037"/>
            <a:ext cx="8229600" cy="613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Array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10" y="917446"/>
            <a:ext cx="4515528" cy="515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Different Storage Array Design </a:t>
            </a:r>
            <a:r>
              <a:rPr lang="en-US" sz="4000" dirty="0" smtClean="0"/>
              <a:t>Techniques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Everything (RAID 10)</a:t>
            </a:r>
          </a:p>
          <a:p>
            <a:r>
              <a:rPr lang="en-US" dirty="0" smtClean="0"/>
              <a:t>Shared Everything (RAID 6)</a:t>
            </a:r>
          </a:p>
          <a:p>
            <a:r>
              <a:rPr lang="en-US" dirty="0" smtClean="0"/>
              <a:t>Shared Some with Admin Control</a:t>
            </a:r>
          </a:p>
          <a:p>
            <a:r>
              <a:rPr lang="en-US" dirty="0" smtClean="0"/>
              <a:t>No RAID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Everything (RAID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3PAR</a:t>
            </a:r>
          </a:p>
          <a:p>
            <a:r>
              <a:rPr lang="en-US" dirty="0" smtClean="0"/>
              <a:t>Each pair of disks is a RAID 1 array</a:t>
            </a:r>
          </a:p>
          <a:p>
            <a:r>
              <a:rPr lang="en-US" dirty="0" smtClean="0"/>
              <a:t>Use Lots of Disks</a:t>
            </a:r>
          </a:p>
          <a:p>
            <a:r>
              <a:rPr lang="en-US" dirty="0" smtClean="0"/>
              <a:t>Data on Disks is a chunk</a:t>
            </a:r>
          </a:p>
          <a:p>
            <a:r>
              <a:rPr lang="en-US" dirty="0" smtClean="0"/>
              <a:t>Create LUNs as (disks*chunk size)</a:t>
            </a:r>
          </a:p>
          <a:p>
            <a:r>
              <a:rPr lang="en-US" dirty="0" smtClean="0"/>
              <a:t>One disk slows down, everything slows down</a:t>
            </a:r>
          </a:p>
          <a:p>
            <a:r>
              <a:rPr lang="en-US" dirty="0" smtClean="0"/>
              <a:t>No Parity Calculations</a:t>
            </a:r>
          </a:p>
        </p:txBody>
      </p:sp>
    </p:spTree>
    <p:extLst>
      <p:ext uri="{BB962C8B-B14F-4D97-AF65-F5344CB8AC3E}">
        <p14:creationId xmlns:p14="http://schemas.microsoft.com/office/powerpoint/2010/main" val="37691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Some with RAID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NetApp</a:t>
            </a:r>
            <a:endParaRPr lang="en-US" dirty="0" smtClean="0"/>
          </a:p>
          <a:p>
            <a:r>
              <a:rPr lang="en-US" dirty="0" smtClean="0"/>
              <a:t>Each shelf is a RAID 6 Array</a:t>
            </a:r>
          </a:p>
          <a:p>
            <a:r>
              <a:rPr lang="en-US" dirty="0" smtClean="0"/>
              <a:t>Each write has two parity calculations</a:t>
            </a:r>
          </a:p>
          <a:p>
            <a:r>
              <a:rPr lang="en-US" dirty="0" smtClean="0"/>
              <a:t>One LUN slows down, everything on the shelf slows down.</a:t>
            </a:r>
          </a:p>
          <a:p>
            <a:r>
              <a:rPr lang="en-US" dirty="0" smtClean="0"/>
              <a:t>Easy to manage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Some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EMC, Hitachi, Some IBM Units</a:t>
            </a:r>
          </a:p>
          <a:p>
            <a:r>
              <a:rPr lang="en-US" dirty="0" smtClean="0"/>
              <a:t>High Management Overhead</a:t>
            </a:r>
          </a:p>
          <a:p>
            <a:r>
              <a:rPr lang="en-US" dirty="0" smtClean="0"/>
              <a:t>Total Control of LUN placement</a:t>
            </a:r>
          </a:p>
          <a:p>
            <a:r>
              <a:rPr lang="en-US" dirty="0" smtClean="0"/>
              <a:t>LUN can span RAID groups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RAID Storage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XIV</a:t>
            </a:r>
          </a:p>
          <a:p>
            <a:r>
              <a:rPr lang="en-US" dirty="0" smtClean="0"/>
              <a:t>Disk shelves are either IO modules or disk modules</a:t>
            </a:r>
          </a:p>
          <a:p>
            <a:r>
              <a:rPr lang="en-US" dirty="0" smtClean="0"/>
              <a:t>Data is placed on one IO module and one disk module</a:t>
            </a:r>
          </a:p>
          <a:p>
            <a:r>
              <a:rPr lang="en-US" dirty="0" smtClean="0"/>
              <a:t>LUNs are created in 1 Meg chunks on as many disks are needed to create the LUN.</a:t>
            </a:r>
          </a:p>
          <a:p>
            <a:r>
              <a:rPr lang="en-US" dirty="0" smtClean="0"/>
              <a:t>Can survive multiple disk failures</a:t>
            </a:r>
          </a:p>
          <a:p>
            <a:r>
              <a:rPr lang="en-US" dirty="0" smtClean="0"/>
              <a:t>Can survive multiple shelf failures</a:t>
            </a:r>
          </a:p>
          <a:p>
            <a:r>
              <a:rPr lang="en-US" dirty="0" smtClean="0"/>
              <a:t>If the right two disks fail, a LUN can become corrupt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RAID Storage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 data is written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3200400"/>
            <a:ext cx="71723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67088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67088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399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397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67088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67088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398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367087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67086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43400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67088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67085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81369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343396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367088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54283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67088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67084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54283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67083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395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67082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54283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81369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54283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16074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88988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16074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88988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4" name="Picture 3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16074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5" name="Picture 3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88987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6" name="Picture 4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16074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88986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8" name="Picture 4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16074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9" name="Picture 4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495332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0" name="Picture 4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505194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1" name="Picture 4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332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16074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332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516074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5" name="Picture 4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332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6" name="Picture 5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16073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" name="Picture 5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332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8" name="Picture 5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16074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9" name="Picture 5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88985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0" name="Picture 5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22418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1" name="Picture 5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332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22418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0569"/>
            <a:ext cx="762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7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SQL Server Snapshots</a:t>
            </a:r>
          </a:p>
          <a:p>
            <a:r>
              <a:rPr lang="en-US" dirty="0" smtClean="0"/>
              <a:t>A consistent point in time snapshot on a LUN</a:t>
            </a:r>
          </a:p>
          <a:p>
            <a:r>
              <a:rPr lang="en-US" dirty="0" smtClean="0"/>
              <a:t>Can be mounted to other servers in read or read/write mode</a:t>
            </a:r>
          </a:p>
          <a:p>
            <a:r>
              <a:rPr lang="en-US" dirty="0" smtClean="0"/>
              <a:t>Requires that host disks be flushed before </a:t>
            </a:r>
            <a:r>
              <a:rPr lang="en-US" dirty="0" err="1" smtClean="0"/>
              <a:t>spapshot</a:t>
            </a:r>
            <a:r>
              <a:rPr lang="en-US" dirty="0" smtClean="0"/>
              <a:t> can be taken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duplicate of source LUN</a:t>
            </a:r>
          </a:p>
          <a:p>
            <a:r>
              <a:rPr lang="en-US" dirty="0" smtClean="0"/>
              <a:t>Typically created on different physical disks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on First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most arrays for snapshots</a:t>
            </a:r>
          </a:p>
          <a:p>
            <a:r>
              <a:rPr lang="en-US" dirty="0" smtClean="0"/>
              <a:t>Used by VMware for snapshots</a:t>
            </a:r>
          </a:p>
          <a:p>
            <a:r>
              <a:rPr lang="en-US" dirty="0" smtClean="0"/>
              <a:t>First time block is written to, old block is copied to snapshot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49486" cy="4389120"/>
          </a:xfrm>
        </p:spPr>
        <p:txBody>
          <a:bodyPr/>
          <a:lstStyle/>
          <a:p>
            <a:r>
              <a:rPr lang="en-US" dirty="0" smtClean="0"/>
              <a:t>Storage Terminology</a:t>
            </a:r>
          </a:p>
          <a:p>
            <a:r>
              <a:rPr lang="en-US" dirty="0" smtClean="0"/>
              <a:t>Array Cache Setup</a:t>
            </a:r>
          </a:p>
          <a:p>
            <a:r>
              <a:rPr lang="en-US" dirty="0" smtClean="0"/>
              <a:t>RAID Types</a:t>
            </a:r>
          </a:p>
          <a:p>
            <a:r>
              <a:rPr lang="en-US" dirty="0" smtClean="0"/>
              <a:t>Tiered Storage</a:t>
            </a:r>
          </a:p>
          <a:p>
            <a:r>
              <a:rPr lang="en-US" dirty="0" smtClean="0"/>
              <a:t>Disk Alignment</a:t>
            </a:r>
          </a:p>
          <a:p>
            <a:r>
              <a:rPr lang="en-US" dirty="0" smtClean="0"/>
              <a:t>Spindle Types</a:t>
            </a:r>
          </a:p>
          <a:p>
            <a:r>
              <a:rPr lang="en-US" dirty="0" smtClean="0"/>
              <a:t>Physical Array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1966" y="1931124"/>
            <a:ext cx="4049486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Array Design Differences</a:t>
            </a:r>
          </a:p>
          <a:p>
            <a:r>
              <a:rPr lang="en-US" dirty="0" smtClean="0"/>
              <a:t>Snapshots</a:t>
            </a:r>
            <a:r>
              <a:rPr lang="en-US" dirty="0"/>
              <a:t>, </a:t>
            </a:r>
            <a:r>
              <a:rPr lang="en-US" dirty="0" smtClean="0"/>
              <a:t>Clones</a:t>
            </a:r>
          </a:p>
          <a:p>
            <a:r>
              <a:rPr lang="en-US" dirty="0" smtClean="0"/>
              <a:t>Array Based Replication</a:t>
            </a:r>
            <a:endParaRPr lang="en-US" dirty="0"/>
          </a:p>
          <a:p>
            <a:r>
              <a:rPr lang="en-US" dirty="0"/>
              <a:t>Multipath IO </a:t>
            </a:r>
            <a:r>
              <a:rPr lang="en-US" dirty="0" smtClean="0"/>
              <a:t>Drivers</a:t>
            </a:r>
          </a:p>
          <a:p>
            <a:r>
              <a:rPr lang="en-US" dirty="0" smtClean="0"/>
              <a:t>Thin </a:t>
            </a:r>
            <a:r>
              <a:rPr lang="en-US" dirty="0" err="1" smtClean="0"/>
              <a:t>Luns</a:t>
            </a:r>
            <a:endParaRPr lang="en-US" dirty="0" smtClean="0"/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Power Up / Power Down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55332"/>
            <a:ext cx="4953000" cy="386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743267" cy="1406769"/>
          </a:xfrm>
        </p:spPr>
        <p:txBody>
          <a:bodyPr/>
          <a:lstStyle/>
          <a:p>
            <a:r>
              <a:rPr lang="en-US" dirty="0" smtClean="0"/>
              <a:t>Copy on First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743267" cy="540199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5486400"/>
            <a:ext cx="201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Raid Groups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3276600"/>
            <a:ext cx="208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Snapshot Space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2" y="5044778"/>
            <a:ext cx="304800" cy="49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2" y="5044778"/>
            <a:ext cx="295275" cy="47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2" y="5044778"/>
            <a:ext cx="304800" cy="49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0565" y="2286000"/>
            <a:ext cx="234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Snapshot is Taken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3" y="5044778"/>
            <a:ext cx="304800" cy="49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2" y="5044778"/>
            <a:ext cx="298482" cy="4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4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0209 -0.293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Without Consistency you’ll have egg all over your face.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31" y="1795693"/>
            <a:ext cx="4584382" cy="481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474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taking a snapshot of LUNs hosting databases all LUNs must be consistent with each other or database will be suspect.</a:t>
            </a:r>
          </a:p>
          <a:p>
            <a:r>
              <a:rPr lang="en-US" dirty="0" smtClean="0"/>
              <a:t>Requires host flushes all writes to disk, and pauses all writes while snapshot is taken.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based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Techniques vary depending on array vendor</a:t>
            </a:r>
          </a:p>
          <a:p>
            <a:r>
              <a:rPr lang="en-US" dirty="0" smtClean="0"/>
              <a:t>Most arrays can only replicate to same brand or series</a:t>
            </a:r>
          </a:p>
          <a:p>
            <a:pPr lvl="1"/>
            <a:r>
              <a:rPr lang="en-US" dirty="0" smtClean="0"/>
              <a:t>EMC to EMC</a:t>
            </a:r>
          </a:p>
          <a:p>
            <a:pPr lvl="1"/>
            <a:r>
              <a:rPr lang="en-US" dirty="0" smtClean="0"/>
              <a:t>IBM to IBM</a:t>
            </a:r>
          </a:p>
          <a:p>
            <a:pPr lvl="1"/>
            <a:r>
              <a:rPr lang="en-US" dirty="0" err="1" smtClean="0"/>
              <a:t>NetApp</a:t>
            </a:r>
            <a:r>
              <a:rPr lang="en-US" dirty="0" smtClean="0"/>
              <a:t> to </a:t>
            </a:r>
            <a:r>
              <a:rPr lang="en-US" dirty="0" err="1" smtClean="0"/>
              <a:t>NetApp</a:t>
            </a:r>
            <a:endParaRPr lang="en-US" dirty="0" smtClean="0"/>
          </a:p>
          <a:p>
            <a:r>
              <a:rPr lang="en-US" dirty="0" smtClean="0"/>
              <a:t>Can be done with synchronous or asynchronous</a:t>
            </a:r>
          </a:p>
          <a:p>
            <a:pPr lvl="1"/>
            <a:r>
              <a:rPr lang="en-US" dirty="0" smtClean="0"/>
              <a:t>Synchronous shouldn’t has a ~100 km limit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MPIO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50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Without MPIO Drivers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8" y="2495002"/>
            <a:ext cx="4754881" cy="356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65667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http://www.flickr.com/photos/ellipse/67038205/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MPIO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50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With MPIO Drivers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65667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http://www.flickr.com/photos/ellipse/67038430/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31" y="2717074"/>
            <a:ext cx="2349137" cy="293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3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MPIO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2003+ includes a native MPIO driver</a:t>
            </a:r>
          </a:p>
          <a:p>
            <a:r>
              <a:rPr lang="en-US" dirty="0" smtClean="0"/>
              <a:t>Native driver supports only 1 active path</a:t>
            </a:r>
          </a:p>
          <a:p>
            <a:r>
              <a:rPr lang="en-US" dirty="0" smtClean="0"/>
              <a:t>Some 3</a:t>
            </a:r>
            <a:r>
              <a:rPr lang="en-US" baseline="30000" dirty="0" smtClean="0"/>
              <a:t>rd</a:t>
            </a:r>
            <a:r>
              <a:rPr lang="en-US" dirty="0" smtClean="0"/>
              <a:t> party MPIO drivers support multiple active paths</a:t>
            </a:r>
          </a:p>
          <a:p>
            <a:r>
              <a:rPr lang="en-US" dirty="0" smtClean="0"/>
              <a:t>Native driver is free, 3</a:t>
            </a:r>
            <a:r>
              <a:rPr lang="en-US" baseline="30000" dirty="0" smtClean="0"/>
              <a:t>rd</a:t>
            </a:r>
            <a:r>
              <a:rPr lang="en-US" dirty="0" smtClean="0"/>
              <a:t> party drivers not so much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</a:t>
            </a:r>
            <a:r>
              <a:rPr lang="en-US" dirty="0" err="1" smtClean="0"/>
              <a:t>Luns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for over committing of storage</a:t>
            </a:r>
          </a:p>
          <a:p>
            <a:r>
              <a:rPr lang="en-US" dirty="0" smtClean="0"/>
              <a:t>Allocates storage as needed when needed</a:t>
            </a:r>
          </a:p>
          <a:p>
            <a:r>
              <a:rPr lang="en-US" dirty="0" smtClean="0"/>
              <a:t>Allows business to request huge amounts of storage when small amounts of storage are actually needed</a:t>
            </a:r>
          </a:p>
          <a:p>
            <a:r>
              <a:rPr lang="en-US" dirty="0" smtClean="0"/>
              <a:t>Pretty much pointless for databases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arrays require monitoring</a:t>
            </a:r>
          </a:p>
          <a:p>
            <a:r>
              <a:rPr lang="en-US" dirty="0" smtClean="0"/>
              <a:t>Some monitoring packages are add-on modules</a:t>
            </a:r>
          </a:p>
          <a:p>
            <a:r>
              <a:rPr lang="en-US" dirty="0" smtClean="0"/>
              <a:t>Host based monitoring (</a:t>
            </a:r>
            <a:r>
              <a:rPr lang="en-US" dirty="0" err="1" smtClean="0"/>
              <a:t>perfmon</a:t>
            </a:r>
            <a:r>
              <a:rPr lang="en-US" dirty="0" smtClean="0"/>
              <a:t>) isn’t giving you the whole story</a:t>
            </a:r>
          </a:p>
          <a:p>
            <a:r>
              <a:rPr lang="en-US" dirty="0" smtClean="0"/>
              <a:t>Monitor RAID Group, LUN, Disks</a:t>
            </a:r>
          </a:p>
          <a:p>
            <a:r>
              <a:rPr lang="en-US" dirty="0" smtClean="0"/>
              <a:t>Know which monitors are averages, which are maximums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58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Up / Power Down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Up Sequence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Power Down Sequence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</a:p>
          <a:p>
            <a:r>
              <a:rPr lang="en-US" dirty="0" smtClean="0"/>
              <a:t>Storage Array Disks</a:t>
            </a:r>
          </a:p>
          <a:p>
            <a:r>
              <a:rPr lang="en-US" dirty="0" smtClean="0"/>
              <a:t>Storage Array Controller</a:t>
            </a:r>
          </a:p>
          <a:p>
            <a:r>
              <a:rPr lang="en-US" dirty="0" smtClean="0"/>
              <a:t>Servers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</a:p>
          <a:p>
            <a:r>
              <a:rPr lang="en-US" dirty="0" smtClean="0"/>
              <a:t>Storage Array Controller</a:t>
            </a:r>
          </a:p>
          <a:p>
            <a:r>
              <a:rPr lang="en-US" dirty="0" smtClean="0"/>
              <a:t>Storage Array Disks</a:t>
            </a:r>
          </a:p>
          <a:p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690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LUN = Logical Unit Number</a:t>
            </a:r>
          </a:p>
          <a:p>
            <a:r>
              <a:rPr lang="en-US" dirty="0"/>
              <a:t>Host = The Server or Servers a LUN is presented to</a:t>
            </a:r>
          </a:p>
          <a:p>
            <a:r>
              <a:rPr lang="en-US" dirty="0"/>
              <a:t>SAN = Storage Area Network</a:t>
            </a:r>
          </a:p>
          <a:p>
            <a:r>
              <a:rPr lang="en-US" dirty="0"/>
              <a:t>Fabric = </a:t>
            </a:r>
            <a:r>
              <a:rPr lang="en-US" dirty="0" smtClean="0"/>
              <a:t>Network </a:t>
            </a:r>
            <a:r>
              <a:rPr lang="en-US" dirty="0"/>
              <a:t>which makes up the </a:t>
            </a:r>
            <a:r>
              <a:rPr lang="en-US" dirty="0" smtClean="0"/>
              <a:t>SAN</a:t>
            </a:r>
          </a:p>
          <a:p>
            <a:r>
              <a:rPr lang="en-US" dirty="0"/>
              <a:t>Spindle = Physical disks in the Storage </a:t>
            </a:r>
            <a:r>
              <a:rPr lang="en-US" dirty="0" smtClean="0"/>
              <a:t>Array</a:t>
            </a:r>
          </a:p>
          <a:p>
            <a:r>
              <a:rPr lang="en-US" dirty="0" smtClean="0"/>
              <a:t>Array = Box with the Spindles in it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Contrary to popular belief…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arrays do everything well</a:t>
            </a:r>
          </a:p>
          <a:p>
            <a:r>
              <a:rPr lang="en-US" dirty="0" smtClean="0"/>
              <a:t>Storage Arrays require maintenance</a:t>
            </a:r>
          </a:p>
          <a:p>
            <a:r>
              <a:rPr lang="en-US" dirty="0" smtClean="0"/>
              <a:t>SANs make good NASs but NASs don’t make good SANs</a:t>
            </a:r>
          </a:p>
          <a:p>
            <a:r>
              <a:rPr lang="en-US" dirty="0" smtClean="0"/>
              <a:t>Writing fast &lt;&gt; reading fast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Network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to use </a:t>
            </a:r>
            <a:r>
              <a:rPr lang="en-US" dirty="0" err="1" smtClean="0"/>
              <a:t>iSCSI</a:t>
            </a:r>
            <a:r>
              <a:rPr lang="en-US" dirty="0" smtClean="0"/>
              <a:t> or </a:t>
            </a:r>
            <a:r>
              <a:rPr lang="en-US" dirty="0" err="1" smtClean="0"/>
              <a:t>Fibre</a:t>
            </a:r>
            <a:r>
              <a:rPr lang="en-US" dirty="0" smtClean="0"/>
              <a:t> Channel</a:t>
            </a:r>
          </a:p>
          <a:p>
            <a:r>
              <a:rPr lang="en-US" dirty="0"/>
              <a:t>What needs to be redundant?</a:t>
            </a:r>
          </a:p>
          <a:p>
            <a:r>
              <a:rPr lang="en-US" dirty="0"/>
              <a:t>Path Count</a:t>
            </a:r>
          </a:p>
          <a:p>
            <a:r>
              <a:rPr lang="en-US" dirty="0"/>
              <a:t>What can be Active/Active and what can’t?</a:t>
            </a:r>
          </a:p>
          <a:p>
            <a:r>
              <a:rPr lang="en-US" dirty="0"/>
              <a:t>When should the switches be connected together?</a:t>
            </a:r>
          </a:p>
          <a:p>
            <a:r>
              <a:rPr lang="en-US" dirty="0"/>
              <a:t>Calculating network latency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68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iSCSI</a:t>
            </a:r>
            <a:r>
              <a:rPr lang="en-US" dirty="0" smtClean="0"/>
              <a:t> VS </a:t>
            </a:r>
            <a:r>
              <a:rPr lang="en-US" dirty="0" err="1" smtClean="0"/>
              <a:t>Fibre</a:t>
            </a:r>
            <a:r>
              <a:rPr lang="en-US" dirty="0" smtClean="0"/>
              <a:t> Channel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9897" y="207699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Its about choice. The same choice doesn’t work for every situation.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6891" y="6516580"/>
            <a:ext cx="3222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http://www.flickr.com/photos/randysonofrobert/385847732/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13" y="2595703"/>
            <a:ext cx="5421086" cy="361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3812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Redundant?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HBAs / </a:t>
            </a:r>
            <a:r>
              <a:rPr lang="en-US" dirty="0" err="1" smtClean="0"/>
              <a:t>iSCSI</a:t>
            </a:r>
            <a:r>
              <a:rPr lang="en-US" dirty="0" smtClean="0"/>
              <a:t> NICs</a:t>
            </a:r>
          </a:p>
          <a:p>
            <a:r>
              <a:rPr lang="en-US" dirty="0" smtClean="0"/>
              <a:t>Fiber Channel Switches / Network Switches</a:t>
            </a:r>
          </a:p>
          <a:p>
            <a:r>
              <a:rPr lang="en-US" dirty="0" smtClean="0"/>
              <a:t>Storage Controllers</a:t>
            </a:r>
          </a:p>
          <a:p>
            <a:r>
              <a:rPr lang="en-US" dirty="0" smtClean="0"/>
              <a:t>Front End Ports Array Ports</a:t>
            </a:r>
          </a:p>
          <a:p>
            <a:r>
              <a:rPr lang="en-US" dirty="0" smtClean="0"/>
              <a:t>Back End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399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Redundant Fiber Channel Network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5" y="1935163"/>
            <a:ext cx="662731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916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Redundant </a:t>
            </a:r>
            <a:r>
              <a:rPr lang="en-US" dirty="0" err="1" smtClean="0"/>
              <a:t>iSCSI</a:t>
            </a:r>
            <a:r>
              <a:rPr lang="en-US" dirty="0" smtClean="0"/>
              <a:t> Network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16" y="1935163"/>
            <a:ext cx="635736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2391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Redundant </a:t>
            </a:r>
            <a:r>
              <a:rPr lang="en-US" dirty="0" err="1" smtClean="0"/>
              <a:t>iSCSI</a:t>
            </a:r>
            <a:r>
              <a:rPr lang="en-US" dirty="0" smtClean="0"/>
              <a:t> Network w/ Virtualization</a:t>
            </a:r>
            <a:endParaRPr lang="en-US" dirty="0"/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68" y="1935163"/>
            <a:ext cx="577626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535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HBA has a path to each front end port on the same switch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iSCSI</a:t>
            </a:r>
            <a:r>
              <a:rPr lang="en-US" dirty="0" smtClean="0"/>
              <a:t> has a path to each front end port to which connectivity is granted.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667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Channel Paths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5" y="1935163"/>
            <a:ext cx="662731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8098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iSCSI</a:t>
            </a:r>
            <a:r>
              <a:rPr lang="en-US" dirty="0" smtClean="0"/>
              <a:t> Paths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16" y="1935163"/>
            <a:ext cx="635736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0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Disk = How the OS sees a LUN when presented</a:t>
            </a:r>
          </a:p>
          <a:p>
            <a:r>
              <a:rPr lang="en-US" dirty="0" err="1" smtClean="0"/>
              <a:t>IOps</a:t>
            </a:r>
            <a:r>
              <a:rPr lang="en-US" dirty="0" smtClean="0"/>
              <a:t>  </a:t>
            </a:r>
            <a:r>
              <a:rPr lang="en-US" dirty="0"/>
              <a:t>= </a:t>
            </a:r>
            <a:r>
              <a:rPr lang="en-US" dirty="0" smtClean="0"/>
              <a:t>Physical Operation To Disk</a:t>
            </a:r>
            <a:endParaRPr lang="en-US" dirty="0"/>
          </a:p>
          <a:p>
            <a:r>
              <a:rPr lang="en-US" dirty="0"/>
              <a:t>Sequential IO = Reads or writes which are sequential on the spindle</a:t>
            </a:r>
          </a:p>
          <a:p>
            <a:r>
              <a:rPr lang="en-US" dirty="0"/>
              <a:t>Random IO = Reads or writes which are located at random positions on the spindle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Active/Active?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HBAs</a:t>
            </a:r>
          </a:p>
          <a:p>
            <a:r>
              <a:rPr lang="en-US" dirty="0" smtClean="0"/>
              <a:t>Switches</a:t>
            </a:r>
          </a:p>
          <a:p>
            <a:r>
              <a:rPr lang="en-US" dirty="0" smtClean="0"/>
              <a:t>Array Storage Processors</a:t>
            </a:r>
          </a:p>
          <a:p>
            <a:r>
              <a:rPr lang="en-US" dirty="0" smtClean="0"/>
              <a:t>Single LUN Accessed through multiple switches (sometimes)</a:t>
            </a:r>
          </a:p>
          <a:p>
            <a:r>
              <a:rPr lang="en-US" dirty="0" smtClean="0"/>
              <a:t>Single LUN Accessed through multiple HBAs (sometimes)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Single LUN on multiple Storage Processors</a:t>
            </a:r>
          </a:p>
          <a:p>
            <a:r>
              <a:rPr lang="en-US" dirty="0" smtClean="0"/>
              <a:t>Multiple Servers Accessing the same LUN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Active/Active?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bandwidth between server and host</a:t>
            </a:r>
          </a:p>
          <a:p>
            <a:r>
              <a:rPr lang="en-US" dirty="0" smtClean="0"/>
              <a:t>4 Gig front end ports max out at 380 Mbytes / sec</a:t>
            </a:r>
          </a:p>
          <a:p>
            <a:r>
              <a:rPr lang="en-US" dirty="0" smtClean="0"/>
              <a:t>8 Gig front end ports max out at 760 Mbytes / sec</a:t>
            </a:r>
          </a:p>
          <a:p>
            <a:r>
              <a:rPr lang="en-US" dirty="0" smtClean="0"/>
              <a:t>Requires Active/Active MPIO driver like </a:t>
            </a:r>
            <a:r>
              <a:rPr lang="en-US" dirty="0" err="1" smtClean="0"/>
              <a:t>PowerPath</a:t>
            </a:r>
            <a:r>
              <a:rPr lang="en-US" dirty="0" smtClean="0"/>
              <a:t> on server and supporting array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Wide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Fiber channel equivalent of a MAC address</a:t>
            </a:r>
          </a:p>
          <a:p>
            <a:r>
              <a:rPr lang="en-US" dirty="0" smtClean="0"/>
              <a:t>Every port has a WWN</a:t>
            </a:r>
          </a:p>
          <a:p>
            <a:r>
              <a:rPr lang="en-US" dirty="0" smtClean="0"/>
              <a:t>WWNs can be aliased to make them readable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45" y="3506697"/>
            <a:ext cx="6430633" cy="230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4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Tells the fiber switch to allow communication from one port to another</a:t>
            </a:r>
          </a:p>
          <a:p>
            <a:r>
              <a:rPr lang="en-US" dirty="0" smtClean="0"/>
              <a:t>Can be done by physical ports or WWNs (or aliases)</a:t>
            </a:r>
          </a:p>
          <a:p>
            <a:pPr lvl="1"/>
            <a:r>
              <a:rPr lang="en-US" dirty="0" smtClean="0"/>
              <a:t>Physical port zoning makes replacing HBAs easier</a:t>
            </a:r>
          </a:p>
          <a:p>
            <a:pPr lvl="1"/>
            <a:r>
              <a:rPr lang="en-US" dirty="0" smtClean="0"/>
              <a:t>WWN zoning makes moving HBAs to another port easier</a:t>
            </a:r>
          </a:p>
          <a:p>
            <a:r>
              <a:rPr lang="en-US" dirty="0" smtClean="0"/>
              <a:t>Most array vendors do not support single zone, zoning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Windows 1 HBA is zoned to all array front end ports</a:t>
            </a:r>
          </a:p>
          <a:p>
            <a:r>
              <a:rPr lang="en-US" dirty="0" smtClean="0"/>
              <a:t>In VMware 1 HBA is zoned to 1 front end ports</a:t>
            </a:r>
          </a:p>
          <a:p>
            <a:r>
              <a:rPr lang="en-US" dirty="0" smtClean="0"/>
              <a:t>HBAs can be in multiple zones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" y="3777033"/>
            <a:ext cx="8049441" cy="172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3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Switches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Called ISL – Inter-Switch Link</a:t>
            </a:r>
          </a:p>
          <a:p>
            <a:r>
              <a:rPr lang="en-US" dirty="0" smtClean="0"/>
              <a:t>Allows equipment on one switch to access other switch</a:t>
            </a:r>
          </a:p>
          <a:p>
            <a:r>
              <a:rPr lang="en-US" dirty="0" smtClean="0"/>
              <a:t>Allows for network growth without replacing equipment</a:t>
            </a:r>
          </a:p>
          <a:p>
            <a:r>
              <a:rPr lang="en-US" dirty="0" smtClean="0"/>
              <a:t>Brocade/</a:t>
            </a:r>
            <a:r>
              <a:rPr lang="en-US" dirty="0" err="1" smtClean="0"/>
              <a:t>McData</a:t>
            </a:r>
            <a:r>
              <a:rPr lang="en-US" dirty="0" smtClean="0"/>
              <a:t> requires ISL License</a:t>
            </a:r>
          </a:p>
          <a:p>
            <a:r>
              <a:rPr lang="en-US" dirty="0" smtClean="0"/>
              <a:t>ISL Greatly reduces port counts</a:t>
            </a:r>
          </a:p>
          <a:p>
            <a:r>
              <a:rPr lang="en-US" dirty="0" smtClean="0"/>
              <a:t>ISL cables only run at ½ speed</a:t>
            </a:r>
          </a:p>
          <a:p>
            <a:r>
              <a:rPr lang="en-US" dirty="0" smtClean="0"/>
              <a:t>Multiple ISL ports should be on same ASIC</a:t>
            </a:r>
          </a:p>
          <a:p>
            <a:r>
              <a:rPr lang="en-US" dirty="0"/>
              <a:t>Always push </a:t>
            </a:r>
            <a:r>
              <a:rPr lang="en-US" dirty="0" err="1"/>
              <a:t>config</a:t>
            </a:r>
            <a:r>
              <a:rPr lang="en-US" dirty="0"/>
              <a:t> to </a:t>
            </a:r>
            <a:r>
              <a:rPr lang="en-US" dirty="0" smtClean="0"/>
              <a:t>switches, </a:t>
            </a:r>
            <a:r>
              <a:rPr lang="en-US" dirty="0"/>
              <a:t>then activate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Trunk ports for increased bandwidth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ISL Diagram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62" y="1935163"/>
            <a:ext cx="663347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4346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 Diagram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Way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Wrong Way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16" y="2514600"/>
            <a:ext cx="3829592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02748"/>
            <a:ext cx="4040188" cy="287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4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Port Count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14" y="1935163"/>
            <a:ext cx="562517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4558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Network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latency is measured in one direction</a:t>
            </a:r>
          </a:p>
          <a:p>
            <a:pPr lvl="1"/>
            <a:r>
              <a:rPr lang="en-US" dirty="0" smtClean="0"/>
              <a:t>1 meter = 5 nanoseconds of latency</a:t>
            </a:r>
          </a:p>
          <a:p>
            <a:pPr lvl="1"/>
            <a:r>
              <a:rPr lang="en-US" dirty="0" smtClean="0"/>
              <a:t>100 meters = 1 microsecond</a:t>
            </a:r>
          </a:p>
          <a:p>
            <a:pPr lvl="1"/>
            <a:r>
              <a:rPr lang="en-US" dirty="0" smtClean="0"/>
              <a:t>100 kilometers = 1 millisecond</a:t>
            </a:r>
          </a:p>
          <a:p>
            <a:pPr lvl="1"/>
            <a:r>
              <a:rPr lang="en-US" dirty="0" smtClean="0"/>
              <a:t>1000 kilometers = 10 milliseconds</a:t>
            </a:r>
          </a:p>
          <a:p>
            <a:r>
              <a:rPr lang="en-US" dirty="0" smtClean="0"/>
              <a:t>LA to NY = ~2778 miles = ~4470 km = 44 milliseconds</a:t>
            </a:r>
          </a:p>
          <a:p>
            <a:r>
              <a:rPr lang="en-US" dirty="0" smtClean="0"/>
              <a:t>Add 2 microseconds for each ASIC change made</a:t>
            </a:r>
          </a:p>
          <a:p>
            <a:r>
              <a:rPr lang="en-US" dirty="0" smtClean="0"/>
              <a:t>Keep those cables short!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5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500" dirty="0"/>
              <a:t>OLTP databases make poor use of SAN read cache</a:t>
            </a:r>
          </a:p>
          <a:p>
            <a:r>
              <a:rPr lang="en-US" sz="3500" dirty="0"/>
              <a:t>OLAP databases make good use of SAN read cache</a:t>
            </a:r>
          </a:p>
          <a:p>
            <a:r>
              <a:rPr lang="en-US" sz="3500" dirty="0"/>
              <a:t>Try reducing read cache and increasing write cache</a:t>
            </a:r>
          </a:p>
          <a:p>
            <a:r>
              <a:rPr lang="en-US" sz="3500" dirty="0"/>
              <a:t>OLTP databases with high buffer cache hit ratios may be able to have the read cache </a:t>
            </a:r>
            <a:r>
              <a:rPr lang="en-US" sz="3500" dirty="0" smtClean="0"/>
              <a:t>disabled</a:t>
            </a:r>
            <a:endParaRPr lang="en-US" sz="3500" dirty="0"/>
          </a:p>
          <a:p>
            <a:r>
              <a:rPr lang="en-US" sz="3500" dirty="0"/>
              <a:t>There is no one correct setup.  Every system is different.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to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FCIP – Fiber Channel over IP</a:t>
            </a:r>
          </a:p>
          <a:p>
            <a:r>
              <a:rPr lang="en-US" dirty="0" smtClean="0"/>
              <a:t>FC Router – Fiber Channel Router (optional)</a:t>
            </a:r>
          </a:p>
          <a:p>
            <a:pPr lvl="1"/>
            <a:r>
              <a:rPr lang="en-US" dirty="0" smtClean="0"/>
              <a:t>Allows switches to talk, without sharing a fabric</a:t>
            </a:r>
          </a:p>
          <a:p>
            <a:pPr lvl="1"/>
            <a:r>
              <a:rPr lang="en-US" dirty="0" smtClean="0"/>
              <a:t>Zone from primary array to FCIP Router</a:t>
            </a:r>
          </a:p>
          <a:p>
            <a:pPr lvl="1"/>
            <a:r>
              <a:rPr lang="en-US" dirty="0" smtClean="0"/>
              <a:t>Zone from secondary array to FCIP Router</a:t>
            </a:r>
          </a:p>
          <a:p>
            <a:r>
              <a:rPr lang="en-US" dirty="0" smtClean="0"/>
              <a:t>Lots of bandwidth is required</a:t>
            </a:r>
          </a:p>
          <a:p>
            <a:r>
              <a:rPr lang="en-US" dirty="0" smtClean="0"/>
              <a:t>Keep network latency in mind</a:t>
            </a:r>
          </a:p>
          <a:p>
            <a:r>
              <a:rPr lang="en-US" dirty="0" smtClean="0"/>
              <a:t>Allows site to site array based replication</a:t>
            </a:r>
          </a:p>
        </p:txBody>
      </p:sp>
    </p:spTree>
    <p:extLst>
      <p:ext uri="{BB962C8B-B14F-4D97-AF65-F5344CB8AC3E}">
        <p14:creationId xmlns:p14="http://schemas.microsoft.com/office/powerpoint/2010/main" val="14721249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to Site Diagram</a:t>
            </a:r>
            <a:endParaRPr lang="en-US" dirty="0"/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14" y="1935163"/>
            <a:ext cx="545597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Switches require monitoring too</a:t>
            </a:r>
          </a:p>
          <a:p>
            <a:r>
              <a:rPr lang="en-US" dirty="0" smtClean="0"/>
              <a:t>Depending on Switch MRTG may be able to be used</a:t>
            </a:r>
          </a:p>
          <a:p>
            <a:r>
              <a:rPr lang="en-US" dirty="0" smtClean="0"/>
              <a:t>Some 3</a:t>
            </a:r>
            <a:r>
              <a:rPr lang="en-US" baseline="30000" dirty="0" smtClean="0"/>
              <a:t>rd</a:t>
            </a:r>
            <a:r>
              <a:rPr lang="en-US" dirty="0" smtClean="0"/>
              <a:t> party tools exist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Platform Choices</a:t>
            </a:r>
          </a:p>
          <a:p>
            <a:r>
              <a:rPr lang="en-US" dirty="0" smtClean="0"/>
              <a:t>Benefits</a:t>
            </a:r>
          </a:p>
          <a:p>
            <a:r>
              <a:rPr lang="en-US" dirty="0" smtClean="0"/>
              <a:t>Pitfalls</a:t>
            </a:r>
          </a:p>
          <a:p>
            <a:r>
              <a:rPr lang="en-US" dirty="0" smtClean="0"/>
              <a:t>Deciding Factors</a:t>
            </a:r>
          </a:p>
          <a:p>
            <a:r>
              <a:rPr lang="en-US" dirty="0" smtClean="0"/>
              <a:t>Limits of Virtualization</a:t>
            </a:r>
          </a:p>
          <a:p>
            <a:r>
              <a:rPr lang="en-US" dirty="0" smtClean="0"/>
              <a:t>Management Tools</a:t>
            </a:r>
          </a:p>
          <a:p>
            <a:r>
              <a:rPr lang="en-US" dirty="0" smtClean="0"/>
              <a:t>Licensing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201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Platform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VMware</a:t>
            </a:r>
          </a:p>
          <a:p>
            <a:pPr lvl="1"/>
            <a:r>
              <a:rPr lang="en-US" dirty="0" smtClean="0"/>
              <a:t>ESX 1-3.5</a:t>
            </a:r>
          </a:p>
          <a:p>
            <a:pPr lvl="1"/>
            <a:r>
              <a:rPr lang="en-US" dirty="0" smtClean="0"/>
              <a:t>vSphere </a:t>
            </a:r>
            <a:r>
              <a:rPr lang="en-US" dirty="0" smtClean="0"/>
              <a:t>4.0 – 4.1</a:t>
            </a:r>
          </a:p>
          <a:p>
            <a:pPr lvl="2"/>
            <a:r>
              <a:rPr lang="en-US" dirty="0" smtClean="0"/>
              <a:t>VMware announced 4.1 will be the last version with a host console 7/30/2010</a:t>
            </a:r>
            <a:endParaRPr lang="en-US" dirty="0" smtClean="0"/>
          </a:p>
          <a:p>
            <a:pPr lvl="1"/>
            <a:r>
              <a:rPr lang="en-US" dirty="0" smtClean="0"/>
              <a:t>vSphere Hypervisor (</a:t>
            </a:r>
            <a:r>
              <a:rPr lang="en-US" dirty="0" err="1" smtClean="0"/>
              <a:t>ESXi</a:t>
            </a:r>
            <a:r>
              <a:rPr lang="en-US" dirty="0" smtClean="0"/>
              <a:t>) 4.0+</a:t>
            </a:r>
            <a:endParaRPr lang="en-US" dirty="0" smtClean="0"/>
          </a:p>
          <a:p>
            <a:r>
              <a:rPr lang="en-US" dirty="0" smtClean="0"/>
              <a:t>Hyper-V</a:t>
            </a:r>
          </a:p>
          <a:p>
            <a:pPr lvl="1"/>
            <a:r>
              <a:rPr lang="en-US" dirty="0" smtClean="0"/>
              <a:t>V1 and 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Costs</a:t>
            </a:r>
          </a:p>
          <a:p>
            <a:r>
              <a:rPr lang="en-US" dirty="0" smtClean="0"/>
              <a:t>Instant Server Deployment</a:t>
            </a:r>
          </a:p>
          <a:p>
            <a:r>
              <a:rPr lang="en-US" dirty="0" smtClean="0"/>
              <a:t>Free Server Redundancy</a:t>
            </a:r>
          </a:p>
          <a:p>
            <a:pPr lvl="1"/>
            <a:r>
              <a:rPr lang="en-US" dirty="0" smtClean="0"/>
              <a:t>Live Migration – Hyper-V</a:t>
            </a:r>
          </a:p>
          <a:p>
            <a:pPr lvl="1"/>
            <a:r>
              <a:rPr lang="en-US" dirty="0" err="1" smtClean="0"/>
              <a:t>vMotion</a:t>
            </a:r>
            <a:r>
              <a:rPr lang="en-US" dirty="0" smtClean="0"/>
              <a:t> - VMware</a:t>
            </a:r>
          </a:p>
          <a:p>
            <a:r>
              <a:rPr lang="en-US" dirty="0" smtClean="0"/>
              <a:t>Easy System Upgrades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CPU</a:t>
            </a:r>
          </a:p>
          <a:p>
            <a:r>
              <a:rPr lang="en-US" dirty="0" smtClean="0"/>
              <a:t>Shared Memory</a:t>
            </a:r>
          </a:p>
          <a:p>
            <a:r>
              <a:rPr lang="en-US" dirty="0" smtClean="0"/>
              <a:t>Slow Disk Access times</a:t>
            </a:r>
          </a:p>
          <a:p>
            <a:r>
              <a:rPr lang="en-US" dirty="0" smtClean="0"/>
              <a:t>Another layer of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Storage Path Flooding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Disk IO</a:t>
            </a:r>
          </a:p>
          <a:p>
            <a:pPr lvl="1"/>
            <a:r>
              <a:rPr lang="en-US" dirty="0" smtClean="0"/>
              <a:t>IO Per Seconds</a:t>
            </a:r>
          </a:p>
          <a:p>
            <a:r>
              <a:rPr lang="en-US" dirty="0" smtClean="0"/>
              <a:t>CPU Load</a:t>
            </a:r>
          </a:p>
          <a:p>
            <a:pPr lvl="1"/>
            <a:r>
              <a:rPr lang="en-US" dirty="0" smtClean="0"/>
              <a:t>CPU Usage</a:t>
            </a:r>
          </a:p>
          <a:p>
            <a:pPr lvl="1"/>
            <a:r>
              <a:rPr lang="en-US" dirty="0" smtClean="0"/>
              <a:t>Core Counts</a:t>
            </a:r>
          </a:p>
          <a:p>
            <a:pPr lvl="1"/>
            <a:r>
              <a:rPr lang="en-US" dirty="0" smtClean="0"/>
              <a:t>Processor Queuing</a:t>
            </a:r>
          </a:p>
          <a:p>
            <a:r>
              <a:rPr lang="en-US" dirty="0" smtClean="0"/>
              <a:t>Memory Usage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900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vCPUs</a:t>
            </a:r>
            <a:r>
              <a:rPr lang="en-US" dirty="0" smtClean="0"/>
              <a:t> must be on the same physical socket</a:t>
            </a:r>
          </a:p>
          <a:p>
            <a:pPr lvl="1"/>
            <a:r>
              <a:rPr lang="en-US" dirty="0" smtClean="0"/>
              <a:t>Changed as of vSphere 4.1, requires advanced guest configuration</a:t>
            </a:r>
          </a:p>
          <a:p>
            <a:r>
              <a:rPr lang="en-US" dirty="0" smtClean="0"/>
              <a:t>vMotion or Instant Failover requires hosts have like CPUs models</a:t>
            </a:r>
          </a:p>
          <a:p>
            <a:r>
              <a:rPr lang="en-US" dirty="0" smtClean="0"/>
              <a:t>Hyper-V doesn’t include memory de-duplication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94153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VMware requires </a:t>
            </a:r>
            <a:r>
              <a:rPr lang="en-US" dirty="0" err="1" smtClean="0"/>
              <a:t>vCenter</a:t>
            </a:r>
            <a:r>
              <a:rPr lang="en-US" dirty="0" smtClean="0"/>
              <a:t> to manage a cluster</a:t>
            </a:r>
          </a:p>
          <a:p>
            <a:r>
              <a:rPr lang="en-US" dirty="0" smtClean="0"/>
              <a:t>Hyper-V requires System Center Operations Manager</a:t>
            </a:r>
          </a:p>
          <a:p>
            <a:pPr lvl="1"/>
            <a:r>
              <a:rPr lang="en-US" dirty="0" smtClean="0"/>
              <a:t>SCOM can also manage ESX 3.5 or vSphere 4.0 servers (requires </a:t>
            </a:r>
            <a:r>
              <a:rPr lang="en-US" dirty="0" err="1" smtClean="0"/>
              <a:t>vCenter</a:t>
            </a:r>
            <a:r>
              <a:rPr lang="en-US" dirty="0" smtClean="0"/>
              <a:t> server)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7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Cache Gets Full?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flush to disk until low watermark is hit</a:t>
            </a:r>
          </a:p>
          <a:p>
            <a:r>
              <a:rPr lang="en-US" dirty="0" smtClean="0"/>
              <a:t>Force flushes once high watermark is hit</a:t>
            </a:r>
          </a:p>
          <a:p>
            <a:r>
              <a:rPr lang="en-US" dirty="0" smtClean="0"/>
              <a:t>Force flushing completely empties write cache</a:t>
            </a:r>
          </a:p>
          <a:p>
            <a:r>
              <a:rPr lang="en-US" dirty="0" smtClean="0"/>
              <a:t>Force flushing disables write cache until write cache is disabled</a:t>
            </a:r>
          </a:p>
          <a:p>
            <a:r>
              <a:rPr lang="en-US" dirty="0" smtClean="0"/>
              <a:t>If adjustable, set low very low, and high watermark very high (20/90)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Sponsors!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22" y="4325657"/>
            <a:ext cx="3470061" cy="91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42" y="5438184"/>
            <a:ext cx="4478821" cy="88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88" y="3433515"/>
            <a:ext cx="4040127" cy="51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05" y="2092586"/>
            <a:ext cx="3145496" cy="10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1223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451271" y="2914475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Please fill out the survey at http://speakerrate.com/mrdenny.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76" y="533400"/>
            <a:ext cx="7851648" cy="990600"/>
          </a:xfrm>
        </p:spPr>
        <p:txBody>
          <a:bodyPr/>
          <a:lstStyle/>
          <a:p>
            <a:r>
              <a:rPr lang="en-US" dirty="0" smtClean="0"/>
              <a:t>Denny Cherry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599" y="1600200"/>
            <a:ext cx="7854696" cy="11910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mrdenny@mrdenny.com</a:t>
            </a:r>
          </a:p>
          <a:p>
            <a:r>
              <a:rPr lang="en-US" dirty="0" smtClean="0"/>
              <a:t>http://itke.techtarget.com/sql-server</a:t>
            </a:r>
          </a:p>
          <a:p>
            <a:r>
              <a:rPr lang="en-US" dirty="0" smtClean="0"/>
              <a:t>http://twitter.com/mrdenny</a:t>
            </a:r>
            <a:endParaRPr lang="en-US" dirty="0"/>
          </a:p>
        </p:txBody>
      </p:sp>
      <p:pic>
        <p:nvPicPr>
          <p:cNvPr id="1026" name="Picture 2" descr="C:\Users\dcherry\Downloads\Personal_Contact_info_20106231241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65165"/>
            <a:ext cx="1738313" cy="1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cherry\Downloads\Blog_201062312441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20232"/>
            <a:ext cx="1614488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dcherry\Downloads\Twitter_201062312432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65165"/>
            <a:ext cx="1605806" cy="16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3995833"/>
            <a:ext cx="160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907965"/>
            <a:ext cx="173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3907965"/>
            <a:ext cx="16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Blog</a:t>
            </a:r>
            <a:endParaRPr lang="en-US" dirty="0"/>
          </a:p>
        </p:txBody>
      </p:sp>
      <p:pic>
        <p:nvPicPr>
          <p:cNvPr id="1030" name="Picture 6" descr="C:\Users\dcherry\Downloads\Speaker_Rate_201062312472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828" y="256462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crap the power went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arrays have internal batteries</a:t>
            </a:r>
          </a:p>
          <a:p>
            <a:r>
              <a:rPr lang="en-US" dirty="0" smtClean="0"/>
              <a:t>Write cache is flushed to disk</a:t>
            </a:r>
          </a:p>
          <a:p>
            <a:r>
              <a:rPr lang="en-US" dirty="0" smtClean="0"/>
              <a:t>After flush array powers down</a:t>
            </a:r>
          </a:p>
          <a:p>
            <a:r>
              <a:rPr lang="en-US" dirty="0" smtClean="0"/>
              <a:t>On power-up flushed cached is read and committed to LUNs before LUN is made available</a:t>
            </a:r>
          </a:p>
          <a:p>
            <a:r>
              <a:rPr lang="en-US" dirty="0" smtClean="0"/>
              <a:t>Make sure SQL is down before the array flushes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2009-09-05T02:55:32Z</outs:dateTime>
      <outs:isPinned>true</outs:isPinned>
    </outs:relatedDate>
    <outs:relatedDate>
      <outs:type>2</outs:type>
      <outs:displayName>Created</outs:displayName>
      <outs:dateTime>2009-09-02T06:42:49Z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Mary Tiong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Denny cherry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AB5A0F3-233E-4BA2-9588-C2EDBD82B385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733</TotalTime>
  <Words>2190</Words>
  <Application>Microsoft Office PowerPoint</Application>
  <PresentationFormat>On-screen Show (4:3)</PresentationFormat>
  <Paragraphs>436</Paragraphs>
  <Slides>81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Flow</vt:lpstr>
      <vt:lpstr>Storage for the DBA</vt:lpstr>
      <vt:lpstr>Just to be clear …</vt:lpstr>
      <vt:lpstr>Topic Highlights</vt:lpstr>
      <vt:lpstr>Storage Agenda</vt:lpstr>
      <vt:lpstr>Storage Terminology</vt:lpstr>
      <vt:lpstr>Storage Terminology</vt:lpstr>
      <vt:lpstr>Cache Setup</vt:lpstr>
      <vt:lpstr>When Cache Gets Full?</vt:lpstr>
      <vt:lpstr>Oh crap the power went out!</vt:lpstr>
      <vt:lpstr>EMC Physical Diagram</vt:lpstr>
      <vt:lpstr>Flash Cache</vt:lpstr>
      <vt:lpstr>RAID Types</vt:lpstr>
      <vt:lpstr>RAID Types</vt:lpstr>
      <vt:lpstr>RAID Types</vt:lpstr>
      <vt:lpstr>RAID Types</vt:lpstr>
      <vt:lpstr>RAID Types</vt:lpstr>
      <vt:lpstr>RAID Types</vt:lpstr>
      <vt:lpstr>What’s the correct choice?</vt:lpstr>
      <vt:lpstr>When to switch RAID types</vt:lpstr>
      <vt:lpstr>Tiered Storage</vt:lpstr>
      <vt:lpstr>Tiered Storage</vt:lpstr>
      <vt:lpstr>Tiered Storage</vt:lpstr>
      <vt:lpstr>Tiered Storage</vt:lpstr>
      <vt:lpstr>Tiered Storage</vt:lpstr>
      <vt:lpstr>Disk Alignment</vt:lpstr>
      <vt:lpstr>Disk Alignment</vt:lpstr>
      <vt:lpstr>Bus Speeds</vt:lpstr>
      <vt:lpstr>Spindle Types</vt:lpstr>
      <vt:lpstr>Spindle Types</vt:lpstr>
      <vt:lpstr>Array Diagram</vt:lpstr>
      <vt:lpstr>Different Storage Array Design Techniques</vt:lpstr>
      <vt:lpstr>Shared Everything (RAID 10)</vt:lpstr>
      <vt:lpstr>Shared Some with RAID 6</vt:lpstr>
      <vt:lpstr>Shared Some Array</vt:lpstr>
      <vt:lpstr>No RAID Storage Arrays</vt:lpstr>
      <vt:lpstr>No RAID Storage Arrays</vt:lpstr>
      <vt:lpstr>Snapshots</vt:lpstr>
      <vt:lpstr>Clones</vt:lpstr>
      <vt:lpstr>Copy on First Write</vt:lpstr>
      <vt:lpstr>Copy on First Write</vt:lpstr>
      <vt:lpstr>Without Consistency you’ll have egg all over your face.</vt:lpstr>
      <vt:lpstr>Consistency is Key</vt:lpstr>
      <vt:lpstr>Array based replication</vt:lpstr>
      <vt:lpstr>MPIO Drivers</vt:lpstr>
      <vt:lpstr>MPIO Drivers</vt:lpstr>
      <vt:lpstr>MPIO Drivers</vt:lpstr>
      <vt:lpstr>Thin Luns</vt:lpstr>
      <vt:lpstr>Monitoring</vt:lpstr>
      <vt:lpstr>Power Up / Power Down</vt:lpstr>
      <vt:lpstr>Contrary to popular belief…</vt:lpstr>
      <vt:lpstr>Storage Network Agenda</vt:lpstr>
      <vt:lpstr>iSCSI VS Fibre Channel</vt:lpstr>
      <vt:lpstr>What needs to be Redundant?</vt:lpstr>
      <vt:lpstr>Redundant Fiber Channel Network</vt:lpstr>
      <vt:lpstr>Redundant iSCSI Network</vt:lpstr>
      <vt:lpstr>Redundant iSCSI Network w/ Virtualization</vt:lpstr>
      <vt:lpstr>Path Count</vt:lpstr>
      <vt:lpstr>Fiber Channel Paths</vt:lpstr>
      <vt:lpstr>iSCSI Paths</vt:lpstr>
      <vt:lpstr>What can be Active/Active?</vt:lpstr>
      <vt:lpstr>Why Active/Active?</vt:lpstr>
      <vt:lpstr>World Wide Name</vt:lpstr>
      <vt:lpstr>Port Zoning</vt:lpstr>
      <vt:lpstr>Port Zoning</vt:lpstr>
      <vt:lpstr>Connecting Switches Together</vt:lpstr>
      <vt:lpstr>Basic ISL Diagram</vt:lpstr>
      <vt:lpstr>ISL Diagram</vt:lpstr>
      <vt:lpstr>Reduced Port Count</vt:lpstr>
      <vt:lpstr>Calculating Network Latency</vt:lpstr>
      <vt:lpstr>Site to Site</vt:lpstr>
      <vt:lpstr>Site to Site Diagram</vt:lpstr>
      <vt:lpstr>Monitoring</vt:lpstr>
      <vt:lpstr>Virtualization Agenda</vt:lpstr>
      <vt:lpstr>Major Platform Choices</vt:lpstr>
      <vt:lpstr>Benefits</vt:lpstr>
      <vt:lpstr>Pitfalls</vt:lpstr>
      <vt:lpstr>Deciding Factors</vt:lpstr>
      <vt:lpstr>Virtualization Limits</vt:lpstr>
      <vt:lpstr>Management Tools</vt:lpstr>
      <vt:lpstr>Thank You Sponsors!</vt:lpstr>
      <vt:lpstr>Denny Cherry</vt:lpstr>
    </vt:vector>
  </TitlesOfParts>
  <Company>Brazen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Title in 40pt.  No more than 2 lines</dc:title>
  <dc:creator>Mary Tiong</dc:creator>
  <cp:lastModifiedBy>dcherry</cp:lastModifiedBy>
  <cp:revision>103</cp:revision>
  <dcterms:created xsi:type="dcterms:W3CDTF">2009-09-02T06:42:49Z</dcterms:created>
  <dcterms:modified xsi:type="dcterms:W3CDTF">2010-08-09T14:13:44Z</dcterms:modified>
</cp:coreProperties>
</file>